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569" r:id="rId3"/>
    <p:sldId id="570" r:id="rId4"/>
    <p:sldId id="617" r:id="rId5"/>
    <p:sldId id="618" r:id="rId6"/>
    <p:sldId id="619" r:id="rId7"/>
    <p:sldId id="620" r:id="rId8"/>
    <p:sldId id="621" r:id="rId9"/>
    <p:sldId id="622" r:id="rId10"/>
    <p:sldId id="623" r:id="rId11"/>
    <p:sldId id="625" r:id="rId12"/>
    <p:sldId id="626" r:id="rId13"/>
    <p:sldId id="627" r:id="rId14"/>
    <p:sldId id="628" r:id="rId15"/>
    <p:sldId id="616" r:id="rId16"/>
    <p:sldId id="629" r:id="rId17"/>
    <p:sldId id="630" r:id="rId1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4C944B-12C2-41C2-9DD5-B28300957150}" v="209" dt="2021-03-25T00:21:36.9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0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C64BDD-EFD5-4B31-BC04-2A3C1ED1F591}" type="datetimeFigureOut">
              <a:rPr lang="es-MX" smtClean="0"/>
              <a:t>17/08/2024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7849FD-5688-4026-88E0-03136919D1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6987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1441DA-D497-4C27-A1C5-EFA9790AEF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5E02381-99FA-4130-B8D0-5913A5372C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2A36B4-685E-44E5-A8C7-BA15A7165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119D-904B-47BC-B646-52F2A8D68952}" type="datetimeFigureOut">
              <a:rPr lang="es-MX" smtClean="0"/>
              <a:t>17/08/2024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8B07B6-214C-454C-A53E-52319445E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1D1A04-C503-430C-9C89-9E2E68A34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305EA-95C7-4DC4-A682-63C5B1CD294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6758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35E231-DCB0-4E0B-8D79-DC2D0F496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A8F43D-1486-4D7D-9777-6AC583C432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84149F-58A3-403A-BC7F-3C7ED4986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119D-904B-47BC-B646-52F2A8D68952}" type="datetimeFigureOut">
              <a:rPr lang="es-MX" smtClean="0"/>
              <a:t>17/08/2024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CDD7A7-C4FC-498F-8AC1-A7EBEC740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FA7369-7EA7-47AD-AEEF-51F38F15F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305EA-95C7-4DC4-A682-63C5B1CD294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1164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7B91A0-7C2F-4BE7-97EC-51BBF4F65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F464FC-D0B5-43D2-B43E-D0E083D3E8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2F7A0-48CA-4613-8938-990FC0669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119D-904B-47BC-B646-52F2A8D68952}" type="datetimeFigureOut">
              <a:rPr lang="es-MX" smtClean="0"/>
              <a:t>17/08/2024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9AADD5-CCFC-47BF-8ACC-966FD02AD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556BD6-6BC0-4F7F-A47F-7E0A075BF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305EA-95C7-4DC4-A682-63C5B1CD294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2310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3D942A-8F8D-4B8C-9EB7-F2CAA7501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33D8DD-E949-4857-817E-D52D00746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40F422C-9C32-4466-A1FD-87226BAEE3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C27A6DB-88DA-4A07-8566-0C49E4E4A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119D-904B-47BC-B646-52F2A8D68952}" type="datetimeFigureOut">
              <a:rPr lang="es-MX" smtClean="0"/>
              <a:t>17/08/2024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AB947AC-A6BC-47CB-9D2C-C56FA85DD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9D4AAB-8CD5-4CE4-98DE-5EC6E8FEA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305EA-95C7-4DC4-A682-63C5B1CD294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6440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CD26BA-E6C4-442D-8527-1F4F5FBD2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C759DBB-7AC8-4BAA-8076-8935CC38DE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FDF1A29-FD9F-412C-A3D4-641939C932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44235E0-CE94-44A3-9F4C-67A1049FCF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B9DF736-4794-4483-ADA6-78D0EAD124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36AEE2C-B8CE-4DD5-9984-70D7A24BE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119D-904B-47BC-B646-52F2A8D68952}" type="datetimeFigureOut">
              <a:rPr lang="es-MX" smtClean="0"/>
              <a:t>17/08/2024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F1D6AD0-0099-4416-B948-BB3FB69A8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E69DCA0-7D94-4DF0-B028-C1B9B8194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305EA-95C7-4DC4-A682-63C5B1CD294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566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BB58ED-F5F6-40FA-B307-3572175C6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CD7F9FB-101F-400B-89F2-F71969F4A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119D-904B-47BC-B646-52F2A8D68952}" type="datetimeFigureOut">
              <a:rPr lang="es-MX" smtClean="0"/>
              <a:t>17/08/2024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D854158-4815-4363-9C9E-A1454FAC2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591B7C5-7685-48FB-8B2F-9BA760D6A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305EA-95C7-4DC4-A682-63C5B1CD294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2756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0C20F7B-77D4-4D79-ACDD-E340713F2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119D-904B-47BC-B646-52F2A8D68952}" type="datetimeFigureOut">
              <a:rPr lang="es-MX" smtClean="0"/>
              <a:t>17/08/2024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C1E9059-1EAA-4EEB-A4B4-0FE84651C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709558F-6DE3-49D5-8479-C33D54374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305EA-95C7-4DC4-A682-63C5B1CD294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3932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133CFC-C427-4979-BD91-5CFD35BC4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B112C3-E3D1-410E-8DDE-A4A07F2804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1FEA4A-531F-4883-820F-CE0690A1D0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C50CA4A-D671-4819-963D-F3E663874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119D-904B-47BC-B646-52F2A8D68952}" type="datetimeFigureOut">
              <a:rPr lang="es-MX" smtClean="0"/>
              <a:t>17/08/2024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9041E1-7E83-4CBD-9C2F-2191F873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664178-68E3-4A20-8B68-2E6A17564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305EA-95C7-4DC4-A682-63C5B1CD294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4162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6928A0-D7F3-48F8-9D9B-F2312BB4E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A9E59BD-EEAE-45A8-8C8F-082413D50E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CBAB9B7-45C8-4D0A-804B-F92BC62835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F981B2F-84E6-40A6-98F1-8AF56662A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119D-904B-47BC-B646-52F2A8D68952}" type="datetimeFigureOut">
              <a:rPr lang="es-MX" smtClean="0"/>
              <a:t>17/08/2024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48822D6-282D-4F91-BC0C-84D6B7F73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0D0FC60-BAC7-4A29-A3D8-2A3691FE2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305EA-95C7-4DC4-A682-63C5B1CD294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2179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C0BD37-A241-4699-B404-FE5D31E13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57F553C-84CE-4CC8-99A4-9E490BA632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18BC0-17E6-4696-8565-A6A136A44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119D-904B-47BC-B646-52F2A8D68952}" type="datetimeFigureOut">
              <a:rPr lang="es-MX" smtClean="0"/>
              <a:t>17/08/2024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902378-D2B7-4C7E-9200-17FA029A3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4B4992-54DE-4A77-9131-3B608A106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305EA-95C7-4DC4-A682-63C5B1CD294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2741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235BFC1-15B4-4121-9F7E-EE5E2E50FB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EE4C5E8-FA05-4923-8737-F9DB2C9F34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D7AF615-9B90-4F73-982E-07B5C2A0A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119D-904B-47BC-B646-52F2A8D68952}" type="datetimeFigureOut">
              <a:rPr lang="es-MX" smtClean="0"/>
              <a:t>17/08/2024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154E61-4CDA-4AB5-A35D-E77F3C686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C57B07A-8396-4144-96E3-BA9A565BE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305EA-95C7-4DC4-A682-63C5B1CD294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87186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5AB2829-8130-42B6-ADC4-35ECEB78B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04B635-19EF-4817-801E-8E3F8823F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CEDA99-AF44-4D72-ADEC-DE7DDED208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6119D-904B-47BC-B646-52F2A8D68952}" type="datetimeFigureOut">
              <a:rPr lang="es-MX" smtClean="0"/>
              <a:t>17/08/2024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38A4C6-7F6C-4E13-9750-3009553632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8E08C3-42A1-468E-99FF-C3DBD3E242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305EA-95C7-4DC4-A682-63C5B1CD294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298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A61A0AE-6BE7-439F-91B9-59AA2BFE7574}"/>
              </a:ext>
            </a:extLst>
          </p:cNvPr>
          <p:cNvCxnSpPr/>
          <p:nvPr/>
        </p:nvCxnSpPr>
        <p:spPr>
          <a:xfrm>
            <a:off x="301841" y="6232124"/>
            <a:ext cx="8513685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EA8B718-74CA-49A9-98DB-F6C5EBC7C3E5}"/>
              </a:ext>
            </a:extLst>
          </p:cNvPr>
          <p:cNvSpPr txBox="1"/>
          <p:nvPr/>
        </p:nvSpPr>
        <p:spPr>
          <a:xfrm>
            <a:off x="1402585" y="1951697"/>
            <a:ext cx="6658426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PRODUCCION </a:t>
            </a:r>
          </a:p>
          <a:p>
            <a:pPr algn="ctr"/>
            <a:r>
              <a:rPr lang="es-MX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CLASE 2. FICHAS TECNICAS</a:t>
            </a:r>
          </a:p>
          <a:p>
            <a:pPr algn="ctr"/>
            <a:r>
              <a:rPr lang="es-MX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	  ESPECIFICACIONES DE PRODUCTO</a:t>
            </a:r>
          </a:p>
          <a:p>
            <a:pPr algn="ctr"/>
            <a:endParaRPr lang="es-MX" sz="2000" dirty="0">
              <a:solidFill>
                <a:schemeClr val="tx1">
                  <a:lumMod val="50000"/>
                  <a:lumOff val="50000"/>
                </a:schemeClr>
              </a:solidFill>
              <a:latin typeface="Arial Nova Cond Light" panose="020B0306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1E1BF48-6E01-446C-B273-C694732EA8DB}"/>
              </a:ext>
            </a:extLst>
          </p:cNvPr>
          <p:cNvSpPr txBox="1"/>
          <p:nvPr/>
        </p:nvSpPr>
        <p:spPr>
          <a:xfrm>
            <a:off x="4243526" y="551390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endParaRPr lang="es-MX" dirty="0">
              <a:solidFill>
                <a:schemeClr val="tx1">
                  <a:lumMod val="50000"/>
                  <a:lumOff val="50000"/>
                </a:schemeClr>
              </a:solidFill>
              <a:latin typeface="Arial Nova Cond Light" panose="020B0306020202020204" pitchFamily="34" charset="0"/>
            </a:endParaRPr>
          </a:p>
          <a:p>
            <a:pPr algn="r"/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Por: Paloma Burgos</a:t>
            </a:r>
          </a:p>
        </p:txBody>
      </p:sp>
    </p:spTree>
    <p:extLst>
      <p:ext uri="{BB962C8B-B14F-4D97-AF65-F5344CB8AC3E}">
        <p14:creationId xmlns:p14="http://schemas.microsoft.com/office/powerpoint/2010/main" val="960388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A61A0AE-6BE7-439F-91B9-59AA2BFE7574}"/>
              </a:ext>
            </a:extLst>
          </p:cNvPr>
          <p:cNvCxnSpPr/>
          <p:nvPr/>
        </p:nvCxnSpPr>
        <p:spPr>
          <a:xfrm>
            <a:off x="301841" y="6232124"/>
            <a:ext cx="8513685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77725231-8AAE-4B16-BB0E-474D355C81D1}"/>
              </a:ext>
            </a:extLst>
          </p:cNvPr>
          <p:cNvSpPr txBox="1"/>
          <p:nvPr/>
        </p:nvSpPr>
        <p:spPr>
          <a:xfrm>
            <a:off x="3932808" y="6331365"/>
            <a:ext cx="4882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 Light" panose="020B0306020202020204" pitchFamily="34" charset="0"/>
              </a:rPr>
              <a:t>PRODUCCION </a:t>
            </a:r>
            <a:r>
              <a:rPr lang="es-MX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/ FICHA TECNICA</a:t>
            </a:r>
            <a:endParaRPr lang="es-MX" i="1" dirty="0">
              <a:solidFill>
                <a:schemeClr val="tx1">
                  <a:lumMod val="50000"/>
                  <a:lumOff val="50000"/>
                </a:schemeClr>
              </a:solidFill>
              <a:latin typeface="Arial Nova Cond Light" panose="020B0306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2CC067F-07AC-47CA-BD45-AD0F29E05346}"/>
              </a:ext>
            </a:extLst>
          </p:cNvPr>
          <p:cNvSpPr txBox="1"/>
          <p:nvPr/>
        </p:nvSpPr>
        <p:spPr>
          <a:xfrm>
            <a:off x="781235" y="790113"/>
            <a:ext cx="66753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QUE ES UNA FICHA TECNICA?</a:t>
            </a:r>
          </a:p>
          <a:p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Es un formato </a:t>
            </a:r>
            <a:r>
              <a:rPr lang="es-ES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Nova Cond Light" panose="020B0306020202020204" pitchFamily="34" charset="0"/>
              </a:rPr>
              <a:t>el que se detallan las características o funciones de un determinado producto textil. Funciona como herramienta para transmitir los datos más relevantes sobre una tela en concreto.</a:t>
            </a:r>
          </a:p>
          <a:p>
            <a:endParaRPr lang="es-ES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  <a:p>
            <a:endParaRPr lang="es-ES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  <a:p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Pueden dividirse dependiendo del  proceso a elaborar:</a:t>
            </a:r>
          </a:p>
          <a:p>
            <a:endParaRPr lang="es-ES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  <a:p>
            <a:pPr marL="342900" indent="-342900">
              <a:buAutoNum type="arabicParenR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Materiales</a:t>
            </a:r>
          </a:p>
          <a:p>
            <a:pPr marL="342900" indent="-342900">
              <a:buAutoNum type="arabicParenR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Producto para Patronaje : 1er muestra / validación prenda</a:t>
            </a:r>
          </a:p>
          <a:p>
            <a:pPr marL="342900" indent="-342900">
              <a:buAutoNum type="arabicParenR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Especificación de Confección</a:t>
            </a:r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939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A61A0AE-6BE7-439F-91B9-59AA2BFE7574}"/>
              </a:ext>
            </a:extLst>
          </p:cNvPr>
          <p:cNvCxnSpPr/>
          <p:nvPr/>
        </p:nvCxnSpPr>
        <p:spPr>
          <a:xfrm>
            <a:off x="301841" y="6232124"/>
            <a:ext cx="8513685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77725231-8AAE-4B16-BB0E-474D355C81D1}"/>
              </a:ext>
            </a:extLst>
          </p:cNvPr>
          <p:cNvSpPr txBox="1"/>
          <p:nvPr/>
        </p:nvSpPr>
        <p:spPr>
          <a:xfrm>
            <a:off x="3932808" y="6331365"/>
            <a:ext cx="4882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 Light" panose="020B0306020202020204" pitchFamily="34" charset="0"/>
              </a:rPr>
              <a:t>PRODUCCION </a:t>
            </a:r>
            <a:r>
              <a:rPr lang="es-MX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/ </a:t>
            </a:r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FICHAS TECNICAS: TEJIDOS</a:t>
            </a:r>
            <a:endParaRPr lang="es-MX" i="1" dirty="0">
              <a:solidFill>
                <a:schemeClr val="tx1">
                  <a:lumMod val="50000"/>
                  <a:lumOff val="50000"/>
                </a:schemeClr>
              </a:solidFill>
              <a:latin typeface="Arial Nova Cond Light" panose="020B0306020202020204" pitchFamily="34" charset="0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A86B2D47-7236-4099-8A13-F91762A213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2" t="1125"/>
          <a:stretch/>
        </p:blipFill>
        <p:spPr>
          <a:xfrm>
            <a:off x="870011" y="294681"/>
            <a:ext cx="4094147" cy="5744633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8A99E725-B7ED-463D-8548-7E60B06ECEC4}"/>
              </a:ext>
            </a:extLst>
          </p:cNvPr>
          <p:cNvSpPr txBox="1"/>
          <p:nvPr/>
        </p:nvSpPr>
        <p:spPr>
          <a:xfrm>
            <a:off x="5283754" y="1837629"/>
            <a:ext cx="336463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Nombre del producto/material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Descripción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Composición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Ancho (original / mínimo / máximo / cortable)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Peso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Color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Tintura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Información sobre lavado / secado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Precio (tipo de moneda)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Tiempos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Condiciones pago</a:t>
            </a:r>
          </a:p>
        </p:txBody>
      </p:sp>
    </p:spTree>
    <p:extLst>
      <p:ext uri="{BB962C8B-B14F-4D97-AF65-F5344CB8AC3E}">
        <p14:creationId xmlns:p14="http://schemas.microsoft.com/office/powerpoint/2010/main" val="650668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A61A0AE-6BE7-439F-91B9-59AA2BFE7574}"/>
              </a:ext>
            </a:extLst>
          </p:cNvPr>
          <p:cNvCxnSpPr/>
          <p:nvPr/>
        </p:nvCxnSpPr>
        <p:spPr>
          <a:xfrm>
            <a:off x="301841" y="6232124"/>
            <a:ext cx="8513685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77725231-8AAE-4B16-BB0E-474D355C81D1}"/>
              </a:ext>
            </a:extLst>
          </p:cNvPr>
          <p:cNvSpPr txBox="1"/>
          <p:nvPr/>
        </p:nvSpPr>
        <p:spPr>
          <a:xfrm>
            <a:off x="3932808" y="6331365"/>
            <a:ext cx="4882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 Light" panose="020B0306020202020204" pitchFamily="34" charset="0"/>
              </a:rPr>
              <a:t>PRODUCCION </a:t>
            </a:r>
            <a:r>
              <a:rPr lang="es-MX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/ </a:t>
            </a:r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FICHAS TECNICAS: TEJIDOS</a:t>
            </a:r>
            <a:endParaRPr lang="es-MX" i="1" dirty="0">
              <a:solidFill>
                <a:schemeClr val="tx1">
                  <a:lumMod val="50000"/>
                  <a:lumOff val="50000"/>
                </a:schemeClr>
              </a:solidFill>
              <a:latin typeface="Arial Nova Cond Light" panose="020B0306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995169B-4622-4DE1-8EA5-34C69705DB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37" t="18889" r="21651" b="26051"/>
          <a:stretch/>
        </p:blipFill>
        <p:spPr>
          <a:xfrm>
            <a:off x="422351" y="910545"/>
            <a:ext cx="6786318" cy="39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706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A61A0AE-6BE7-439F-91B9-59AA2BFE7574}"/>
              </a:ext>
            </a:extLst>
          </p:cNvPr>
          <p:cNvCxnSpPr/>
          <p:nvPr/>
        </p:nvCxnSpPr>
        <p:spPr>
          <a:xfrm>
            <a:off x="301841" y="6232124"/>
            <a:ext cx="8513685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77725231-8AAE-4B16-BB0E-474D355C81D1}"/>
              </a:ext>
            </a:extLst>
          </p:cNvPr>
          <p:cNvSpPr txBox="1"/>
          <p:nvPr/>
        </p:nvSpPr>
        <p:spPr>
          <a:xfrm>
            <a:off x="2814222" y="6331365"/>
            <a:ext cx="6001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 Light" panose="020B0306020202020204" pitchFamily="34" charset="0"/>
              </a:rPr>
              <a:t>PRODUCCION </a:t>
            </a:r>
            <a:r>
              <a:rPr lang="es-MX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/ </a:t>
            </a:r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FICHAS TECNICAS: PRODUCTO (NIVEL MUESTREO)</a:t>
            </a:r>
            <a:endParaRPr lang="es-MX" i="1" dirty="0">
              <a:solidFill>
                <a:schemeClr val="tx1">
                  <a:lumMod val="50000"/>
                  <a:lumOff val="50000"/>
                </a:schemeClr>
              </a:solidFill>
              <a:latin typeface="Arial Nova Cond Light" panose="020B0306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0C4418D-3650-4CFB-9474-657F358596DD}"/>
              </a:ext>
            </a:extLst>
          </p:cNvPr>
          <p:cNvSpPr txBox="1"/>
          <p:nvPr/>
        </p:nvSpPr>
        <p:spPr>
          <a:xfrm>
            <a:off x="791653" y="845264"/>
            <a:ext cx="33646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Hanger</a:t>
            </a:r>
            <a:r>
              <a:rPr lang="es-MX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 / Bandera / </a:t>
            </a:r>
            <a:r>
              <a:rPr lang="es-MX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Swatch</a:t>
            </a:r>
            <a:endParaRPr lang="es-MX" sz="1600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965F98F-C595-4942-ABCB-F155CA6B20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35" t="27572" r="23592" b="24326"/>
          <a:stretch/>
        </p:blipFill>
        <p:spPr>
          <a:xfrm>
            <a:off x="1367162" y="1778273"/>
            <a:ext cx="6178858" cy="247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314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A61A0AE-6BE7-439F-91B9-59AA2BFE7574}"/>
              </a:ext>
            </a:extLst>
          </p:cNvPr>
          <p:cNvCxnSpPr/>
          <p:nvPr/>
        </p:nvCxnSpPr>
        <p:spPr>
          <a:xfrm>
            <a:off x="301841" y="6232124"/>
            <a:ext cx="8513685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77725231-8AAE-4B16-BB0E-474D355C81D1}"/>
              </a:ext>
            </a:extLst>
          </p:cNvPr>
          <p:cNvSpPr txBox="1"/>
          <p:nvPr/>
        </p:nvSpPr>
        <p:spPr>
          <a:xfrm>
            <a:off x="3932808" y="6331365"/>
            <a:ext cx="4882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 Light" panose="020B0306020202020204" pitchFamily="34" charset="0"/>
              </a:rPr>
              <a:t>PRODUCCION </a:t>
            </a:r>
            <a:r>
              <a:rPr lang="es-MX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/ </a:t>
            </a:r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FICHAS TECNICAS</a:t>
            </a:r>
            <a:endParaRPr lang="es-MX" i="1" dirty="0">
              <a:solidFill>
                <a:schemeClr val="tx1">
                  <a:lumMod val="50000"/>
                  <a:lumOff val="50000"/>
                </a:schemeClr>
              </a:solidFill>
              <a:latin typeface="Arial Nova Cond Light" panose="020B0306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652635D-576C-4AD3-B003-B078913572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534" t="30971" r="51068" b="31057"/>
          <a:stretch/>
        </p:blipFill>
        <p:spPr>
          <a:xfrm>
            <a:off x="852254" y="365701"/>
            <a:ext cx="3462293" cy="551959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B55B47-7B3E-4C25-8188-BF04E3611D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097" t="25448" r="34466" b="22600"/>
          <a:stretch/>
        </p:blipFill>
        <p:spPr>
          <a:xfrm>
            <a:off x="4660777" y="1704512"/>
            <a:ext cx="4154749" cy="267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211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A61A0AE-6BE7-439F-91B9-59AA2BFE7574}"/>
              </a:ext>
            </a:extLst>
          </p:cNvPr>
          <p:cNvCxnSpPr/>
          <p:nvPr/>
        </p:nvCxnSpPr>
        <p:spPr>
          <a:xfrm>
            <a:off x="301841" y="6232124"/>
            <a:ext cx="8513685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77725231-8AAE-4B16-BB0E-474D355C81D1}"/>
              </a:ext>
            </a:extLst>
          </p:cNvPr>
          <p:cNvSpPr txBox="1"/>
          <p:nvPr/>
        </p:nvSpPr>
        <p:spPr>
          <a:xfrm>
            <a:off x="3932808" y="6331365"/>
            <a:ext cx="4882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 Light" panose="020B0306020202020204" pitchFamily="34" charset="0"/>
              </a:rPr>
              <a:t>PRODUCCION </a:t>
            </a:r>
            <a:r>
              <a:rPr lang="es-MX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/ </a:t>
            </a:r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FICHAS TECNICAS</a:t>
            </a:r>
            <a:endParaRPr lang="es-MX" i="1" dirty="0">
              <a:solidFill>
                <a:schemeClr val="tx1">
                  <a:lumMod val="50000"/>
                  <a:lumOff val="50000"/>
                </a:schemeClr>
              </a:solidFill>
              <a:latin typeface="Arial Nova Cond Light" panose="020B0306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932C7FB-388A-4635-A533-26F6202863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65" t="23031" r="35242" b="22255"/>
          <a:stretch/>
        </p:blipFill>
        <p:spPr>
          <a:xfrm>
            <a:off x="1087620" y="625875"/>
            <a:ext cx="6968759" cy="4920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364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A61A0AE-6BE7-439F-91B9-59AA2BFE7574}"/>
              </a:ext>
            </a:extLst>
          </p:cNvPr>
          <p:cNvCxnSpPr/>
          <p:nvPr/>
        </p:nvCxnSpPr>
        <p:spPr>
          <a:xfrm>
            <a:off x="301841" y="6232124"/>
            <a:ext cx="8513685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77725231-8AAE-4B16-BB0E-474D355C81D1}"/>
              </a:ext>
            </a:extLst>
          </p:cNvPr>
          <p:cNvSpPr txBox="1"/>
          <p:nvPr/>
        </p:nvSpPr>
        <p:spPr>
          <a:xfrm>
            <a:off x="3932808" y="6331365"/>
            <a:ext cx="4882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 Light" panose="020B0306020202020204" pitchFamily="34" charset="0"/>
              </a:rPr>
              <a:t>PRODUCCION </a:t>
            </a:r>
            <a:r>
              <a:rPr lang="es-MX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/ </a:t>
            </a:r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FICHAS TECNICAS</a:t>
            </a:r>
            <a:endParaRPr lang="es-MX" i="1" dirty="0">
              <a:solidFill>
                <a:schemeClr val="tx1">
                  <a:lumMod val="50000"/>
                  <a:lumOff val="50000"/>
                </a:schemeClr>
              </a:solidFill>
              <a:latin typeface="Arial Nova Cond Light" panose="020B0306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8953F3B-5E01-4F94-84B7-F4130F666DC4}"/>
              </a:ext>
            </a:extLst>
          </p:cNvPr>
          <p:cNvSpPr txBox="1"/>
          <p:nvPr/>
        </p:nvSpPr>
        <p:spPr>
          <a:xfrm>
            <a:off x="630314" y="798991"/>
            <a:ext cx="811419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FICHA TECNICA MUESTREO</a:t>
            </a:r>
          </a:p>
          <a:p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  <a:p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Es necesaria siempre que vamos a realizar una muestra por primera vez y no tenemos referencia física de lo que queremos lograr</a:t>
            </a:r>
          </a:p>
          <a:p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  <a:p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Para quien va dirigida?</a:t>
            </a:r>
          </a:p>
          <a:p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Patronista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Muestrista</a:t>
            </a:r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Ingeniero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  <a:p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Toda la información conjuntada nos permitirá realizar una ESPEFICICACION DE PRODUCTO PARA CONFECCION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092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A61A0AE-6BE7-439F-91B9-59AA2BFE7574}"/>
              </a:ext>
            </a:extLst>
          </p:cNvPr>
          <p:cNvCxnSpPr/>
          <p:nvPr/>
        </p:nvCxnSpPr>
        <p:spPr>
          <a:xfrm>
            <a:off x="301841" y="6232124"/>
            <a:ext cx="8513685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77725231-8AAE-4B16-BB0E-474D355C81D1}"/>
              </a:ext>
            </a:extLst>
          </p:cNvPr>
          <p:cNvSpPr txBox="1"/>
          <p:nvPr/>
        </p:nvSpPr>
        <p:spPr>
          <a:xfrm>
            <a:off x="3932808" y="6331365"/>
            <a:ext cx="4882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 Light" panose="020B0306020202020204" pitchFamily="34" charset="0"/>
              </a:rPr>
              <a:t>PRODUCCION </a:t>
            </a:r>
            <a:r>
              <a:rPr lang="es-MX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/ </a:t>
            </a:r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FICHAS TECNICAS</a:t>
            </a:r>
            <a:endParaRPr lang="es-MX" i="1" dirty="0">
              <a:solidFill>
                <a:schemeClr val="tx1">
                  <a:lumMod val="50000"/>
                  <a:lumOff val="50000"/>
                </a:schemeClr>
              </a:solidFill>
              <a:latin typeface="Arial Nova Cond Light" panose="020B0306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8953F3B-5E01-4F94-84B7-F4130F666DC4}"/>
              </a:ext>
            </a:extLst>
          </p:cNvPr>
          <p:cNvSpPr txBox="1"/>
          <p:nvPr/>
        </p:nvSpPr>
        <p:spPr>
          <a:xfrm>
            <a:off x="630314" y="798991"/>
            <a:ext cx="81141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PATRONISTA / DISEÑADOR TECNICO</a:t>
            </a:r>
          </a:p>
          <a:p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Es la persona que ejecutara de manera efectiva los patrones o moldes (piezas en papel o cartón) en la talla deseada y que posteriormente garantizara que la prenda cumpla con las dimensiones de largo, contorno y volumen las cuales estarán en función de una talla estándar comercializable.</a:t>
            </a:r>
          </a:p>
          <a:p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  <a:p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  <a:p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* Boceto en trazo plano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6F65DB1-E5CB-4FA7-9C3B-97E2BE7B84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010" t="32188" r="43689" b="6202"/>
          <a:stretch/>
        </p:blipFill>
        <p:spPr>
          <a:xfrm>
            <a:off x="3232349" y="2086252"/>
            <a:ext cx="1485441" cy="387028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39569E9-8BA7-438F-961F-3FBAF6E396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486" t="28037" r="40000" b="27260"/>
          <a:stretch/>
        </p:blipFill>
        <p:spPr>
          <a:xfrm>
            <a:off x="5086904" y="2454662"/>
            <a:ext cx="2150606" cy="2771177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88958AB-94EC-4A3F-B112-8060E038A5DE}"/>
              </a:ext>
            </a:extLst>
          </p:cNvPr>
          <p:cNvSpPr txBox="1"/>
          <p:nvPr/>
        </p:nvSpPr>
        <p:spPr>
          <a:xfrm>
            <a:off x="3005879" y="5920894"/>
            <a:ext cx="17119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Figurin</a:t>
            </a: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 / </a:t>
            </a:r>
            <a:r>
              <a:rPr lang="es-MX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Ilustracion</a:t>
            </a:r>
            <a:endParaRPr lang="es-MX" sz="1100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8B09E63-CDA6-4FE2-A117-9BE0135A0774}"/>
              </a:ext>
            </a:extLst>
          </p:cNvPr>
          <p:cNvSpPr txBox="1"/>
          <p:nvPr/>
        </p:nvSpPr>
        <p:spPr>
          <a:xfrm>
            <a:off x="5306251" y="5090793"/>
            <a:ext cx="17119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Boceto trazo plano</a:t>
            </a:r>
          </a:p>
        </p:txBody>
      </p:sp>
    </p:spTree>
    <p:extLst>
      <p:ext uri="{BB962C8B-B14F-4D97-AF65-F5344CB8AC3E}">
        <p14:creationId xmlns:p14="http://schemas.microsoft.com/office/powerpoint/2010/main" val="3396137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A61A0AE-6BE7-439F-91B9-59AA2BFE7574}"/>
              </a:ext>
            </a:extLst>
          </p:cNvPr>
          <p:cNvCxnSpPr/>
          <p:nvPr/>
        </p:nvCxnSpPr>
        <p:spPr>
          <a:xfrm>
            <a:off x="301841" y="6232124"/>
            <a:ext cx="8513685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77725231-8AAE-4B16-BB0E-474D355C81D1}"/>
              </a:ext>
            </a:extLst>
          </p:cNvPr>
          <p:cNvSpPr txBox="1"/>
          <p:nvPr/>
        </p:nvSpPr>
        <p:spPr>
          <a:xfrm>
            <a:off x="3932808" y="6331365"/>
            <a:ext cx="4882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 Light" panose="020B0306020202020204" pitchFamily="34" charset="0"/>
              </a:rPr>
              <a:t>PRODUCCION </a:t>
            </a:r>
            <a:r>
              <a:rPr lang="es-MX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/ </a:t>
            </a:r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FICHAS TECNICAS</a:t>
            </a:r>
            <a:endParaRPr lang="es-MX" i="1" dirty="0">
              <a:solidFill>
                <a:schemeClr val="tx1">
                  <a:lumMod val="50000"/>
                  <a:lumOff val="50000"/>
                </a:schemeClr>
              </a:solidFill>
              <a:latin typeface="Arial Nova Cond Light" panose="020B0306020202020204" pitchFamily="34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8CB9CF78-8795-4557-8794-90429B10A5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010" t="24758" r="41456" b="23462"/>
          <a:stretch/>
        </p:blipFill>
        <p:spPr>
          <a:xfrm>
            <a:off x="923277" y="589363"/>
            <a:ext cx="2787588" cy="522673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CC796BF4-BA7E-43E7-8C99-18F5BC079E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535" t="31787" r="38372" b="25140"/>
          <a:stretch/>
        </p:blipFill>
        <p:spPr>
          <a:xfrm>
            <a:off x="3932808" y="688603"/>
            <a:ext cx="4675480" cy="512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826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A61A0AE-6BE7-439F-91B9-59AA2BFE7574}"/>
              </a:ext>
            </a:extLst>
          </p:cNvPr>
          <p:cNvCxnSpPr/>
          <p:nvPr/>
        </p:nvCxnSpPr>
        <p:spPr>
          <a:xfrm>
            <a:off x="301841" y="6232124"/>
            <a:ext cx="8513685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77725231-8AAE-4B16-BB0E-474D355C81D1}"/>
              </a:ext>
            </a:extLst>
          </p:cNvPr>
          <p:cNvSpPr txBox="1"/>
          <p:nvPr/>
        </p:nvSpPr>
        <p:spPr>
          <a:xfrm>
            <a:off x="3932808" y="6331365"/>
            <a:ext cx="4882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 Light" panose="020B0306020202020204" pitchFamily="34" charset="0"/>
              </a:rPr>
              <a:t>PRODUCCION </a:t>
            </a:r>
            <a:r>
              <a:rPr lang="es-MX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/ </a:t>
            </a:r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FICHAS TECNICAS</a:t>
            </a:r>
            <a:endParaRPr lang="es-MX" i="1" dirty="0">
              <a:solidFill>
                <a:schemeClr val="tx1">
                  <a:lumMod val="50000"/>
                  <a:lumOff val="50000"/>
                </a:schemeClr>
              </a:solidFill>
              <a:latin typeface="Arial Nova Cond Light" panose="020B0306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8953F3B-5E01-4F94-84B7-F4130F666DC4}"/>
              </a:ext>
            </a:extLst>
          </p:cNvPr>
          <p:cNvSpPr txBox="1"/>
          <p:nvPr/>
        </p:nvSpPr>
        <p:spPr>
          <a:xfrm>
            <a:off x="630314" y="798991"/>
            <a:ext cx="81141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Dibujo del tipo de costuras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Fornituras / </a:t>
            </a:r>
            <a:r>
              <a:rPr lang="es-MX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Avios</a:t>
            </a:r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 especializados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Telas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Talla </a:t>
            </a:r>
            <a:r>
              <a:rPr lang="es-MX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desada</a:t>
            </a:r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 (sugiere base para posteriormente hacer FIT)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Descripcion</a:t>
            </a:r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 de la prenda a elaborar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  <a:p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C0054D2-9EA5-4DE0-9AFE-4985DD8AAE7D}"/>
              </a:ext>
            </a:extLst>
          </p:cNvPr>
          <p:cNvSpPr txBox="1"/>
          <p:nvPr/>
        </p:nvSpPr>
        <p:spPr>
          <a:xfrm>
            <a:off x="3721221" y="3128483"/>
            <a:ext cx="48827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De manejo interno se sugiere datos de control como:</a:t>
            </a:r>
          </a:p>
          <a:p>
            <a:pPr algn="r"/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Fecha de entrega</a:t>
            </a:r>
          </a:p>
          <a:p>
            <a:pPr algn="r"/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Fecha de elaboración</a:t>
            </a:r>
          </a:p>
          <a:p>
            <a:pPr algn="r"/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# de muestra</a:t>
            </a:r>
          </a:p>
          <a:p>
            <a:pPr algn="r"/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Observaciones</a:t>
            </a:r>
          </a:p>
          <a:p>
            <a:pPr algn="r"/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Nombre de quien elabora diseño / patronaje</a:t>
            </a:r>
          </a:p>
          <a:p>
            <a:pPr algn="r"/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  <a:p>
            <a:pPr algn="r"/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  <a:p>
            <a:pPr algn="r"/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2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A61A0AE-6BE7-439F-91B9-59AA2BFE7574}"/>
              </a:ext>
            </a:extLst>
          </p:cNvPr>
          <p:cNvCxnSpPr/>
          <p:nvPr/>
        </p:nvCxnSpPr>
        <p:spPr>
          <a:xfrm>
            <a:off x="301841" y="6232124"/>
            <a:ext cx="8513685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77725231-8AAE-4B16-BB0E-474D355C81D1}"/>
              </a:ext>
            </a:extLst>
          </p:cNvPr>
          <p:cNvSpPr txBox="1"/>
          <p:nvPr/>
        </p:nvSpPr>
        <p:spPr>
          <a:xfrm>
            <a:off x="3932808" y="6331365"/>
            <a:ext cx="4882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 Light" panose="020B0306020202020204" pitchFamily="34" charset="0"/>
              </a:rPr>
              <a:t>PRODUCCION </a:t>
            </a:r>
            <a:r>
              <a:rPr lang="es-MX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/ </a:t>
            </a:r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FICHAS TECNICAS</a:t>
            </a:r>
            <a:endParaRPr lang="es-MX" i="1" dirty="0">
              <a:solidFill>
                <a:schemeClr val="tx1">
                  <a:lumMod val="50000"/>
                  <a:lumOff val="50000"/>
                </a:schemeClr>
              </a:solidFill>
              <a:latin typeface="Arial Nova Cond Light" panose="020B0306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8953F3B-5E01-4F94-84B7-F4130F666DC4}"/>
              </a:ext>
            </a:extLst>
          </p:cNvPr>
          <p:cNvSpPr txBox="1"/>
          <p:nvPr/>
        </p:nvSpPr>
        <p:spPr>
          <a:xfrm>
            <a:off x="630314" y="798991"/>
            <a:ext cx="81141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INGENIERO </a:t>
            </a:r>
          </a:p>
          <a:p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  <a:p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  <a:p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Es la persona que revisara de manera optima y eficiente el proceso productivo a través de operaciones las cuales tienen una secuencia y orden, el también analizara método MO y determinara un valor en base al tiempo MO para cuantificar el producto (minutaje como precio de maquila/producción).</a:t>
            </a:r>
          </a:p>
          <a:p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CE8828-08D5-45FA-9122-8925C85DA9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904" t="24067" r="38835" b="27605"/>
          <a:stretch/>
        </p:blipFill>
        <p:spPr>
          <a:xfrm>
            <a:off x="3187083" y="2991776"/>
            <a:ext cx="1944210" cy="248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887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A61A0AE-6BE7-439F-91B9-59AA2BFE7574}"/>
              </a:ext>
            </a:extLst>
          </p:cNvPr>
          <p:cNvCxnSpPr/>
          <p:nvPr/>
        </p:nvCxnSpPr>
        <p:spPr>
          <a:xfrm>
            <a:off x="301841" y="6232124"/>
            <a:ext cx="8513685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77725231-8AAE-4B16-BB0E-474D355C81D1}"/>
              </a:ext>
            </a:extLst>
          </p:cNvPr>
          <p:cNvSpPr txBox="1"/>
          <p:nvPr/>
        </p:nvSpPr>
        <p:spPr>
          <a:xfrm>
            <a:off x="3932808" y="6331365"/>
            <a:ext cx="4882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 Light" panose="020B0306020202020204" pitchFamily="34" charset="0"/>
              </a:rPr>
              <a:t>PRODUCCION </a:t>
            </a:r>
            <a:r>
              <a:rPr lang="es-MX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/ </a:t>
            </a:r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FICHAS TECNICAS</a:t>
            </a:r>
            <a:endParaRPr lang="es-MX" i="1" dirty="0">
              <a:solidFill>
                <a:schemeClr val="tx1">
                  <a:lumMod val="50000"/>
                  <a:lumOff val="50000"/>
                </a:schemeClr>
              </a:solidFill>
              <a:latin typeface="Arial Nova Cond Light" panose="020B0306020202020204" pitchFamily="34" charset="0"/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6CC38D51-53B4-4676-A747-232231B053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8070" y="589363"/>
          <a:ext cx="6773662" cy="53802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2992135" imgH="10317543" progId="Excel.Sheet.12">
                  <p:embed/>
                </p:oleObj>
              </mc:Choice>
              <mc:Fallback>
                <p:oleObj name="Worksheet" r:id="rId2" imgW="12992135" imgH="10317543" progId="Excel.Sheet.12">
                  <p:embed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6CC38D51-53B4-4676-A747-232231B053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48070" y="589363"/>
                        <a:ext cx="6773662" cy="53802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7091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A61A0AE-6BE7-439F-91B9-59AA2BFE7574}"/>
              </a:ext>
            </a:extLst>
          </p:cNvPr>
          <p:cNvCxnSpPr/>
          <p:nvPr/>
        </p:nvCxnSpPr>
        <p:spPr>
          <a:xfrm>
            <a:off x="301841" y="6232124"/>
            <a:ext cx="8513685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77725231-8AAE-4B16-BB0E-474D355C81D1}"/>
              </a:ext>
            </a:extLst>
          </p:cNvPr>
          <p:cNvSpPr txBox="1"/>
          <p:nvPr/>
        </p:nvSpPr>
        <p:spPr>
          <a:xfrm>
            <a:off x="3932808" y="6331365"/>
            <a:ext cx="4882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 Light" panose="020B0306020202020204" pitchFamily="34" charset="0"/>
              </a:rPr>
              <a:t>PRODUCCION </a:t>
            </a:r>
            <a:r>
              <a:rPr lang="es-MX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/ </a:t>
            </a:r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FICHAS TECNICAS</a:t>
            </a:r>
            <a:endParaRPr lang="es-MX" i="1" dirty="0">
              <a:solidFill>
                <a:schemeClr val="tx1">
                  <a:lumMod val="50000"/>
                  <a:lumOff val="50000"/>
                </a:schemeClr>
              </a:solidFill>
              <a:latin typeface="Arial Nova Cond Light" panose="020B0306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E0A3A8B-EB15-4A8A-B6DD-E346F55AF56F}"/>
              </a:ext>
            </a:extLst>
          </p:cNvPr>
          <p:cNvSpPr txBox="1"/>
          <p:nvPr/>
        </p:nvSpPr>
        <p:spPr>
          <a:xfrm>
            <a:off x="630314" y="798991"/>
            <a:ext cx="811419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MUESTRISTA / CONFECCION </a:t>
            </a:r>
          </a:p>
          <a:p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  <a:p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  <a:p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Persona o grupo de personas que realizaran la confección de una prenda en base al desglose de operaciones elaborado.</a:t>
            </a:r>
          </a:p>
          <a:p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  <a:p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Requiere operaciones</a:t>
            </a:r>
          </a:p>
          <a:p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Medidas</a:t>
            </a:r>
          </a:p>
          <a:p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Cuidados de confección</a:t>
            </a:r>
          </a:p>
          <a:p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  <a:p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  <a:p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4728A17-B856-4A7D-ACFD-3386DA0326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116" t="23721" r="35242" b="25016"/>
          <a:stretch/>
        </p:blipFill>
        <p:spPr>
          <a:xfrm>
            <a:off x="3107184" y="3106605"/>
            <a:ext cx="2618913" cy="263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261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A61A0AE-6BE7-439F-91B9-59AA2BFE7574}"/>
              </a:ext>
            </a:extLst>
          </p:cNvPr>
          <p:cNvCxnSpPr/>
          <p:nvPr/>
        </p:nvCxnSpPr>
        <p:spPr>
          <a:xfrm>
            <a:off x="301841" y="6232124"/>
            <a:ext cx="8513685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77725231-8AAE-4B16-BB0E-474D355C81D1}"/>
              </a:ext>
            </a:extLst>
          </p:cNvPr>
          <p:cNvSpPr txBox="1"/>
          <p:nvPr/>
        </p:nvSpPr>
        <p:spPr>
          <a:xfrm>
            <a:off x="3932808" y="6331365"/>
            <a:ext cx="4882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 Light" panose="020B0306020202020204" pitchFamily="34" charset="0"/>
              </a:rPr>
              <a:t>PRODUCCION </a:t>
            </a:r>
            <a:r>
              <a:rPr lang="es-MX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/ TIPOS DE MAQUINA Y COSTURAS</a:t>
            </a:r>
            <a:endParaRPr lang="es-MX" i="1" dirty="0">
              <a:solidFill>
                <a:schemeClr val="tx1">
                  <a:lumMod val="50000"/>
                  <a:lumOff val="50000"/>
                </a:schemeClr>
              </a:solidFill>
              <a:latin typeface="Arial Nova Cond Light" panose="020B0306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CDE6A90-F28A-4216-B1AE-F8E6F3B1CA74}"/>
              </a:ext>
            </a:extLst>
          </p:cNvPr>
          <p:cNvSpPr txBox="1"/>
          <p:nvPr/>
        </p:nvSpPr>
        <p:spPr>
          <a:xfrm>
            <a:off x="630314" y="798991"/>
            <a:ext cx="811419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Toda la información brindada nos proporciona una ESPECIFICACION DE PRODUCTO COMPLETA PARA REPLICAR EN TODAS LAS TALLAS en las que comercialicemos un producto.</a:t>
            </a:r>
          </a:p>
          <a:p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  <a:p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Mientras mas detallada se encuentre mas controles tendré sobre mi producción.</a:t>
            </a:r>
          </a:p>
          <a:p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  <a:p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Con ella alimento información para el resto de las áreas</a:t>
            </a:r>
          </a:p>
          <a:p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Planeación : Listados de materiales / hojas maestras / MOQ (mínimos de venta en base a mínimos de producción)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Ventas: Ordenes de producción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Almacén manejo y control de la materia prima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Calidad materia prima y producto terminado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Corte: piezas, cantidad a corte, consumos, relajación de tela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  <a:p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694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A61A0AE-6BE7-439F-91B9-59AA2BFE7574}"/>
              </a:ext>
            </a:extLst>
          </p:cNvPr>
          <p:cNvCxnSpPr/>
          <p:nvPr/>
        </p:nvCxnSpPr>
        <p:spPr>
          <a:xfrm>
            <a:off x="301841" y="6232124"/>
            <a:ext cx="8513685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77725231-8AAE-4B16-BB0E-474D355C81D1}"/>
              </a:ext>
            </a:extLst>
          </p:cNvPr>
          <p:cNvSpPr txBox="1"/>
          <p:nvPr/>
        </p:nvSpPr>
        <p:spPr>
          <a:xfrm>
            <a:off x="3932808" y="6331365"/>
            <a:ext cx="4882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 Light" panose="020B0306020202020204" pitchFamily="34" charset="0"/>
              </a:rPr>
              <a:t>PRODUCCION </a:t>
            </a:r>
            <a:r>
              <a:rPr lang="es-MX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 Light" panose="020B0306020202020204" pitchFamily="34" charset="0"/>
              </a:rPr>
              <a:t>/ TIPOS DE MAQUINA Y COSTURAS</a:t>
            </a:r>
            <a:endParaRPr lang="es-MX" i="1" dirty="0">
              <a:solidFill>
                <a:schemeClr val="tx1">
                  <a:lumMod val="50000"/>
                  <a:lumOff val="50000"/>
                </a:schemeClr>
              </a:solidFill>
              <a:latin typeface="Arial Nova Cond Light" panose="020B0306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CDE6A90-F28A-4216-B1AE-F8E6F3B1CA74}"/>
              </a:ext>
            </a:extLst>
          </p:cNvPr>
          <p:cNvSpPr txBox="1"/>
          <p:nvPr/>
        </p:nvSpPr>
        <p:spPr>
          <a:xfrm>
            <a:off x="630314" y="798991"/>
            <a:ext cx="81141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</a:rPr>
              <a:t>GANNT DE MI COLECCION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  <a:p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9FE6FD1-2D8A-4D65-B65C-DCF91AD24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728" y="3253329"/>
            <a:ext cx="2658086" cy="1146147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F7650794-39A9-475D-AD0E-40D85878CD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8494" y="4730131"/>
            <a:ext cx="2505673" cy="1085182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899974EF-B516-4EC6-B581-5A96FD34DD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522" y="2548770"/>
            <a:ext cx="1804572" cy="1170533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D4D9714A-9FA0-47CF-A0C1-C92209A3B7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314" y="4035527"/>
            <a:ext cx="2328874" cy="1390008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D6617798-6282-4D4F-BC49-014DD45222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7573" y="1227622"/>
            <a:ext cx="2786113" cy="1201016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2101F913-6678-40B6-8251-65094F074C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9241" y="2777104"/>
            <a:ext cx="2554445" cy="1207113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E8076EF1-CE1B-4AE0-AABC-1B5B0B5179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7573" y="4228495"/>
            <a:ext cx="2584928" cy="124978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20AEAEC9-605D-47E7-AB81-D57449A5CF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65593" y="1799413"/>
            <a:ext cx="2493480" cy="122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0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2D2FE04-1031-CC76-0FBD-B97F83F1CB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04"/>
          <a:stretch/>
        </p:blipFill>
        <p:spPr>
          <a:xfrm>
            <a:off x="453033" y="443883"/>
            <a:ext cx="8237934" cy="612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5882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2021</TotalTime>
  <Words>539</Words>
  <Application>Microsoft Office PowerPoint</Application>
  <PresentationFormat>Presentación en pantalla (4:3)</PresentationFormat>
  <Paragraphs>97</Paragraphs>
  <Slides>17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3" baseType="lpstr">
      <vt:lpstr>Arial</vt:lpstr>
      <vt:lpstr>Arial Nova Cond Light</vt:lpstr>
      <vt:lpstr>Calibri</vt:lpstr>
      <vt:lpstr>Calibri Light</vt:lpstr>
      <vt:lpstr>Tema de Office</vt:lpstr>
      <vt:lpstr>Worksheet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Paloma Burgos</dc:creator>
  <cp:lastModifiedBy>Paloma Burgos</cp:lastModifiedBy>
  <cp:revision>2</cp:revision>
  <dcterms:created xsi:type="dcterms:W3CDTF">2021-03-22T21:44:25Z</dcterms:created>
  <dcterms:modified xsi:type="dcterms:W3CDTF">2024-08-18T21:59:50Z</dcterms:modified>
</cp:coreProperties>
</file>